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36"/>
  </p:notesMasterIdLst>
  <p:sldIdLst>
    <p:sldId id="256" r:id="rId2"/>
    <p:sldId id="261" r:id="rId3"/>
    <p:sldId id="262" r:id="rId4"/>
    <p:sldId id="257" r:id="rId5"/>
    <p:sldId id="259" r:id="rId6"/>
    <p:sldId id="288" r:id="rId7"/>
    <p:sldId id="258" r:id="rId8"/>
    <p:sldId id="284" r:id="rId9"/>
    <p:sldId id="285" r:id="rId10"/>
    <p:sldId id="286" r:id="rId11"/>
    <p:sldId id="283" r:id="rId12"/>
    <p:sldId id="282" r:id="rId13"/>
    <p:sldId id="260" r:id="rId14"/>
    <p:sldId id="281" r:id="rId15"/>
    <p:sldId id="287" r:id="rId16"/>
    <p:sldId id="268" r:id="rId17"/>
    <p:sldId id="263" r:id="rId18"/>
    <p:sldId id="264" r:id="rId19"/>
    <p:sldId id="265" r:id="rId20"/>
    <p:sldId id="266" r:id="rId21"/>
    <p:sldId id="267" r:id="rId22"/>
    <p:sldId id="289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94660"/>
  </p:normalViewPr>
  <p:slideViewPr>
    <p:cSldViewPr snapToGrid="0">
      <p:cViewPr varScale="1">
        <p:scale>
          <a:sx n="87" d="100"/>
          <a:sy n="87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F8165-2943-441C-9100-B82524847575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F018E-2F5B-423D-93B0-CA5F2C6F9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25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DD59-0BDF-4972-BF22-F64106CB53B4}" type="datetime1">
              <a:rPr lang="en-US" smtClean="0"/>
              <a:t>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17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04791-619B-4D4B-A20F-ECB57A56F936}" type="datetime1">
              <a:rPr lang="en-US" smtClean="0"/>
              <a:t>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59965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04791-619B-4D4B-A20F-ECB57A56F936}" type="datetime1">
              <a:rPr lang="en-US" smtClean="0"/>
              <a:t>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086428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4F7-5F34-41FD-8F39-519EFFA9AE19}" type="datetime1">
              <a:rPr lang="en-US" smtClean="0"/>
              <a:t>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51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04791-619B-4D4B-A20F-ECB57A56F936}" type="datetime1">
              <a:rPr lang="en-US" smtClean="0"/>
              <a:t>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900104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04791-619B-4D4B-A20F-ECB57A56F936}" type="datetime1">
              <a:rPr lang="en-US" smtClean="0"/>
              <a:t>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2330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1F64-0535-4E91-B363-91DA3253EFE6}" type="datetime1">
              <a:rPr lang="en-US" smtClean="0"/>
              <a:t>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343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073C-2BFD-469A-9586-61BD45773482}" type="datetime1">
              <a:rPr lang="en-US" smtClean="0"/>
              <a:t>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82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F032-F6CC-4416-8B12-862200EC3196}" type="datetime1">
              <a:rPr lang="en-US" smtClean="0"/>
              <a:t>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0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2045-FBB4-4EA0-A4FA-0E9EED067366}" type="datetime1">
              <a:rPr lang="en-US" smtClean="0"/>
              <a:t>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96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E0EB-5FE7-4297-A3FF-F52A4B8A89A3}" type="datetime1">
              <a:rPr lang="en-US" smtClean="0"/>
              <a:t>1/22/2025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5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DB31-706D-4874-A0B6-AFBC10722129}" type="datetime1">
              <a:rPr lang="en-US" smtClean="0"/>
              <a:t>1/22/2025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27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AEC0-B52B-46CC-9278-68A22DD366AF}" type="datetime1">
              <a:rPr lang="en-US" smtClean="0"/>
              <a:t>1/22/2025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382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AB0E-30F2-46E9-9C08-7FC5117D0013}" type="datetime1">
              <a:rPr lang="en-US" smtClean="0"/>
              <a:t>1/22/2025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773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A988-5DF3-4D65-86C7-95D1EF7A0718}" type="datetime1">
              <a:rPr lang="en-US" smtClean="0"/>
              <a:t>1/22/2025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06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D836-EF51-4830-9F30-7D85727BB866}" type="datetime1">
              <a:rPr lang="en-US" smtClean="0"/>
              <a:t>1/22/2025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16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04791-619B-4D4B-A20F-ECB57A56F936}" type="datetime1">
              <a:rPr lang="en-US" smtClean="0"/>
              <a:t>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27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f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7" Type="http://schemas.openxmlformats.org/officeDocument/2006/relationships/image" Target="../media/image3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f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f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f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6915" y="4572000"/>
            <a:ext cx="7577088" cy="57573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MURTADHA ALMUSAFER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285" y="1685352"/>
            <a:ext cx="2483465" cy="2454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595" y="1685353"/>
            <a:ext cx="2370407" cy="236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pic>
        <p:nvPicPr>
          <p:cNvPr id="3074" name="Picture 2" descr="Testicular Torsion Imaging: Practice Essentials, Magnetic Resonance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59" y="609600"/>
            <a:ext cx="3988570" cy="614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linical Diagnosis of Testicular Torsion | AAF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906" y="540792"/>
            <a:ext cx="4732773" cy="621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57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Torsion of Testicular Appendages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088" y="2039815"/>
            <a:ext cx="3578356" cy="39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3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Epididymo-orchitis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85" y="2244298"/>
            <a:ext cx="3619500" cy="2905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465" y="2244297"/>
            <a:ext cx="2168706" cy="2905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951" y="2254012"/>
            <a:ext cx="3602735" cy="28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51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Painless scrotal swelling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392" y="1267606"/>
            <a:ext cx="3058478" cy="273796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26" y="1267606"/>
            <a:ext cx="3136392" cy="2651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97" y="4196222"/>
            <a:ext cx="3118104" cy="25924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47" y="1257248"/>
            <a:ext cx="2783361" cy="27379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27" y="3813993"/>
            <a:ext cx="3803970" cy="259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3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344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1"/>
            <a:ext cx="8596668" cy="579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13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pic>
        <p:nvPicPr>
          <p:cNvPr id="4098" name="Picture 2" descr="Testicular Torsion - EMOttawa Blo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66" y="609600"/>
            <a:ext cx="9013371" cy="567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197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6" y="73152"/>
            <a:ext cx="4554583" cy="5650991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Differences between  </a:t>
            </a:r>
            <a:br>
              <a:rPr lang="en-US" sz="2800" b="1" dirty="0" smtClean="0">
                <a:solidFill>
                  <a:srgbClr val="FFC000"/>
                </a:solidFill>
              </a:rPr>
            </a:br>
            <a:r>
              <a:rPr lang="en-US" sz="2800" b="1" dirty="0" err="1" smtClean="0">
                <a:solidFill>
                  <a:srgbClr val="FFC000"/>
                </a:solidFill>
              </a:rPr>
              <a:t>Epididymo-orchitis</a:t>
            </a:r>
            <a:r>
              <a:rPr lang="en-US" sz="2800" b="1" dirty="0" smtClean="0">
                <a:solidFill>
                  <a:srgbClr val="FFC000"/>
                </a:solidFill>
              </a:rPr>
              <a:t> &amp;</a:t>
            </a:r>
            <a:br>
              <a:rPr lang="en-US" sz="2800" b="1" dirty="0" smtClean="0">
                <a:solidFill>
                  <a:srgbClr val="FFC000"/>
                </a:solidFill>
              </a:rPr>
            </a:br>
            <a:r>
              <a:rPr lang="en-US" sz="2800" b="1" dirty="0" smtClean="0">
                <a:solidFill>
                  <a:srgbClr val="FFC000"/>
                </a:solidFill>
              </a:rPr>
              <a:t>Torsion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7" y="73152"/>
            <a:ext cx="6433683" cy="670255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31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uncommon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Idiopathic scrotal </a:t>
            </a:r>
            <a:r>
              <a:rPr lang="en-US" sz="2400" b="1" dirty="0" err="1" smtClean="0"/>
              <a:t>oedema</a:t>
            </a:r>
            <a:r>
              <a:rPr lang="en-US" sz="2400" b="1" dirty="0" smtClean="0"/>
              <a:t> (children)</a:t>
            </a:r>
          </a:p>
          <a:p>
            <a:r>
              <a:rPr lang="en-US" sz="2400" b="1" dirty="0" smtClean="0"/>
              <a:t>Syphilitic </a:t>
            </a:r>
            <a:r>
              <a:rPr lang="en-US" sz="2400" b="1" dirty="0" err="1" smtClean="0"/>
              <a:t>gumma</a:t>
            </a:r>
            <a:r>
              <a:rPr lang="en-US" sz="2400" b="1" dirty="0" smtClean="0"/>
              <a:t> of the testis &amp; TB</a:t>
            </a:r>
          </a:p>
          <a:p>
            <a:r>
              <a:rPr lang="en-US" sz="2400" b="1" dirty="0" smtClean="0"/>
              <a:t>Peritoneal dialysis &amp; </a:t>
            </a:r>
            <a:r>
              <a:rPr lang="en-US" sz="2400" b="1" dirty="0" err="1" smtClean="0"/>
              <a:t>ventriculo</a:t>
            </a:r>
            <a:r>
              <a:rPr lang="en-US" sz="2400" b="1" dirty="0" smtClean="0"/>
              <a:t>-peritoneal shunt</a:t>
            </a:r>
          </a:p>
          <a:p>
            <a:r>
              <a:rPr lang="en-US" sz="2400" b="1" dirty="0"/>
              <a:t>Henoch-</a:t>
            </a:r>
            <a:r>
              <a:rPr lang="en-US" sz="2400" b="1" dirty="0" err="1"/>
              <a:t>Schönlein</a:t>
            </a:r>
            <a:r>
              <a:rPr lang="en-US" sz="2400" b="1" dirty="0"/>
              <a:t> </a:t>
            </a:r>
            <a:r>
              <a:rPr lang="en-US" sz="2400" b="1" dirty="0" smtClean="0"/>
              <a:t>purpura</a:t>
            </a:r>
            <a:endParaRPr lang="en-US" sz="2400" b="1" dirty="0"/>
          </a:p>
          <a:p>
            <a:r>
              <a:rPr lang="en-US" sz="2400" b="1" dirty="0" smtClean="0"/>
              <a:t>Pancreatitis</a:t>
            </a:r>
          </a:p>
          <a:p>
            <a:r>
              <a:rPr lang="en-US" sz="2400" b="1" dirty="0"/>
              <a:t>Hidradenitis </a:t>
            </a:r>
            <a:r>
              <a:rPr lang="en-US" sz="2400" b="1" dirty="0" err="1"/>
              <a:t>suppurativa</a:t>
            </a:r>
            <a:r>
              <a:rPr lang="en-US" sz="2400" b="1" dirty="0"/>
              <a:t>.</a:t>
            </a:r>
          </a:p>
          <a:p>
            <a:r>
              <a:rPr lang="en-US" sz="2400" b="1" dirty="0"/>
              <a:t>Congenital abnormalities of lymphatic vessels (Milroy's disease).</a:t>
            </a:r>
          </a:p>
          <a:p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73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56042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 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08760"/>
            <a:ext cx="8946541" cy="4739639"/>
          </a:xfrm>
        </p:spPr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srgbClr val="FFFF00"/>
                </a:solidFill>
              </a:rPr>
              <a:t>History: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Identity ( age, marital status, occupation )</a:t>
            </a:r>
          </a:p>
          <a:p>
            <a:pPr marL="0" indent="0">
              <a:buNone/>
            </a:pPr>
            <a:r>
              <a:rPr lang="en-US" sz="2400" b="1" dirty="0" smtClean="0"/>
              <a:t>- Pain ( onset, severity, radiation, N &amp; V )</a:t>
            </a:r>
          </a:p>
          <a:p>
            <a:pPr marL="0" indent="0">
              <a:buNone/>
            </a:pPr>
            <a:r>
              <a:rPr lang="en-US" sz="2400" b="1" dirty="0" smtClean="0"/>
              <a:t>- Fever</a:t>
            </a:r>
          </a:p>
          <a:p>
            <a:pPr marL="0" indent="0">
              <a:buNone/>
            </a:pPr>
            <a:r>
              <a:rPr lang="en-US" sz="2400" b="1" dirty="0" smtClean="0"/>
              <a:t>- Size ( gradual increase or sudden )</a:t>
            </a:r>
          </a:p>
          <a:p>
            <a:pPr marL="0" indent="0">
              <a:buNone/>
            </a:pPr>
            <a:r>
              <a:rPr lang="en-US" sz="2400" b="1" dirty="0" smtClean="0"/>
              <a:t>- Trauma , strenuous sexual intercourse, unprotected illegal sex relation</a:t>
            </a:r>
          </a:p>
          <a:p>
            <a:pPr marL="0" indent="0">
              <a:buNone/>
            </a:pPr>
            <a:r>
              <a:rPr lang="en-US" sz="2400" b="1" dirty="0" smtClean="0"/>
              <a:t>- Lifting heavy weight, chronic cough, constipation</a:t>
            </a:r>
          </a:p>
          <a:p>
            <a:pPr marL="0" indent="0">
              <a:buNone/>
            </a:pPr>
            <a:r>
              <a:rPr lang="en-US" sz="2400" b="1" dirty="0" smtClean="0"/>
              <a:t>- Abdominal or </a:t>
            </a:r>
            <a:r>
              <a:rPr lang="en-US" sz="2400" b="1" dirty="0" err="1" smtClean="0"/>
              <a:t>backpain</a:t>
            </a:r>
            <a:r>
              <a:rPr lang="en-US" sz="2400" b="1" dirty="0" smtClean="0"/>
              <a:t>, cough, hemoptysis, &amp; dyspnea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541" y="162591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4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Examination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99033"/>
            <a:ext cx="6934264" cy="10972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Privacy</a:t>
            </a:r>
          </a:p>
          <a:p>
            <a:r>
              <a:rPr lang="en-US" dirty="0" smtClean="0"/>
              <a:t>Discuss what you are going to do</a:t>
            </a:r>
          </a:p>
          <a:p>
            <a:r>
              <a:rPr lang="en-US" dirty="0" smtClean="0"/>
              <a:t>Gloves + Antiseptic Solution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090" y="2619846"/>
            <a:ext cx="3326899" cy="3643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912" y="2651850"/>
            <a:ext cx="3529584" cy="3643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" y="2619846"/>
            <a:ext cx="4551422" cy="370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3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Basrah</a:t>
            </a:r>
            <a:r>
              <a:rPr lang="en-US" b="1" dirty="0" smtClean="0"/>
              <a:t> College of Medicine </a:t>
            </a:r>
            <a:br>
              <a:rPr lang="en-US" b="1" dirty="0" smtClean="0"/>
            </a:br>
            <a:r>
              <a:rPr lang="en-US" b="1" dirty="0" err="1" smtClean="0"/>
              <a:t>Basrah</a:t>
            </a:r>
            <a:r>
              <a:rPr lang="en-US" b="1" dirty="0" smtClean="0"/>
              <a:t> Teaching Hospital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2" descr="البصرة.. اعتقال أشخاص طعنواً مريضاً راقداً في مستشفى الجمهوري » IQ New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23" y="1791313"/>
            <a:ext cx="4598377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خريجو كلية الطب - جامعة البصر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1821718"/>
            <a:ext cx="4932484" cy="385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8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4051"/>
          </a:xfrm>
        </p:spPr>
        <p:txBody>
          <a:bodyPr/>
          <a:lstStyle/>
          <a:p>
            <a:r>
              <a:rPr lang="en-US" dirty="0" smtClean="0"/>
              <a:t>   </a:t>
            </a:r>
            <a:r>
              <a:rPr lang="en-US" sz="2800" b="1" dirty="0" smtClean="0">
                <a:solidFill>
                  <a:srgbClr val="FFC000"/>
                </a:solidFill>
              </a:rPr>
              <a:t>Investigations &amp; Imaging: Depend on the disease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45336"/>
            <a:ext cx="8946541" cy="4703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1. CBC + ESR + Acute phase reactant proteins</a:t>
            </a:r>
          </a:p>
          <a:p>
            <a:pPr marL="0" indent="0">
              <a:buNone/>
            </a:pPr>
            <a:r>
              <a:rPr lang="en-US" sz="2800" dirty="0" smtClean="0"/>
              <a:t>2. GUE &amp; Urine C&amp;S, Urethral swab for Gram stain &amp; C&amp;S</a:t>
            </a:r>
          </a:p>
          <a:p>
            <a:pPr marL="0" indent="0">
              <a:buNone/>
            </a:pPr>
            <a:r>
              <a:rPr lang="en-US" sz="2800" dirty="0" smtClean="0"/>
              <a:t>3. In case of tumor suspicion: Alpha – fetoprotein, LDH, &amp; HCG</a:t>
            </a:r>
          </a:p>
          <a:p>
            <a:pPr marL="0" indent="0">
              <a:buNone/>
            </a:pPr>
            <a:r>
              <a:rPr lang="en-US" sz="2800" dirty="0" smtClean="0"/>
              <a:t>4.Scrotal U/S , </a:t>
            </a:r>
            <a:r>
              <a:rPr lang="en-US" sz="2800" dirty="0" err="1" smtClean="0"/>
              <a:t>colour</a:t>
            </a:r>
            <a:r>
              <a:rPr lang="en-US" sz="2800" dirty="0" smtClean="0"/>
              <a:t> Doppler U/S +_ Abdominal U/S</a:t>
            </a:r>
          </a:p>
          <a:p>
            <a:pPr marL="0" indent="0">
              <a:buNone/>
            </a:pPr>
            <a:r>
              <a:rPr lang="en-US" sz="2800" dirty="0" smtClean="0"/>
              <a:t>5.C-Xray &amp; Chest CT</a:t>
            </a:r>
          </a:p>
          <a:p>
            <a:pPr marL="0" indent="0">
              <a:buNone/>
            </a:pPr>
            <a:r>
              <a:rPr lang="en-US" sz="2800" dirty="0" smtClean="0"/>
              <a:t>6.MRI, CT of the abdomen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3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04446"/>
            <a:ext cx="10098089" cy="4167554"/>
          </a:xfrm>
        </p:spPr>
        <p:txBody>
          <a:bodyPr/>
          <a:lstStyle/>
          <a:p>
            <a:r>
              <a:rPr lang="en-US" sz="3200" b="1" dirty="0" smtClean="0"/>
              <a:t>Scrotal Tumors                                </a:t>
            </a:r>
            <a:r>
              <a:rPr lang="en-US" sz="3200" b="1" dirty="0" err="1" smtClean="0"/>
              <a:t>Varicocele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> </a:t>
            </a:r>
            <a:r>
              <a:rPr lang="en-US" sz="3200" b="1" dirty="0" smtClean="0"/>
              <a:t>                                                       Torsion</a:t>
            </a:r>
            <a:br>
              <a:rPr lang="en-US" sz="3200" b="1" dirty="0" smtClean="0"/>
            </a:br>
            <a:r>
              <a:rPr lang="en-US" sz="3200" b="1" dirty="0" smtClean="0"/>
              <a:t>                                                         Hydrocele</a:t>
            </a:r>
            <a:endParaRPr lang="en-US" sz="32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" y="1152983"/>
            <a:ext cx="3042667" cy="26517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1152983"/>
            <a:ext cx="2931401" cy="2574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4" y="3946079"/>
            <a:ext cx="2958814" cy="26558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360" y="2222265"/>
            <a:ext cx="3137969" cy="1723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455" y="4430976"/>
            <a:ext cx="2734057" cy="2231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512" y="4430976"/>
            <a:ext cx="2898648" cy="223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Nutcracker Syndrome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1" y="1930400"/>
            <a:ext cx="4472032" cy="447203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00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A teenage boy presents with left testicular pain. Which of the following options need to be excluded first?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sz="2400" dirty="0" smtClean="0"/>
              <a:t>A </a:t>
            </a:r>
            <a:r>
              <a:rPr lang="en-US" sz="2400" dirty="0" err="1"/>
              <a:t>Orchitis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 B </a:t>
            </a:r>
            <a:r>
              <a:rPr lang="en-US" sz="2400" dirty="0"/>
              <a:t>Epididymitis</a:t>
            </a:r>
          </a:p>
          <a:p>
            <a:pPr marL="0" indent="0">
              <a:buNone/>
            </a:pPr>
            <a:r>
              <a:rPr lang="en-US" sz="2400" dirty="0" smtClean="0"/>
              <a:t>    C </a:t>
            </a:r>
            <a:r>
              <a:rPr lang="en-US" sz="2400" dirty="0"/>
              <a:t>Torsion of </a:t>
            </a:r>
            <a:r>
              <a:rPr lang="en-US" sz="2400" dirty="0" err="1"/>
              <a:t>epididymal</a:t>
            </a:r>
            <a:r>
              <a:rPr lang="en-US" sz="2400" dirty="0"/>
              <a:t> appendage</a:t>
            </a:r>
          </a:p>
          <a:p>
            <a:pPr marL="0" indent="0">
              <a:buNone/>
            </a:pPr>
            <a:r>
              <a:rPr lang="en-US" sz="2400" dirty="0" smtClean="0"/>
              <a:t>    D </a:t>
            </a:r>
            <a:r>
              <a:rPr lang="en-US" sz="2400" dirty="0"/>
              <a:t>Testicular torsion</a:t>
            </a:r>
          </a:p>
          <a:p>
            <a:pPr marL="0" indent="0">
              <a:buNone/>
            </a:pPr>
            <a:r>
              <a:rPr lang="en-US" sz="2400" dirty="0" smtClean="0"/>
              <a:t>    E </a:t>
            </a:r>
            <a:r>
              <a:rPr lang="en-US" sz="2400" dirty="0"/>
              <a:t>Testicular </a:t>
            </a:r>
            <a:r>
              <a:rPr lang="en-US" sz="2400" dirty="0" err="1"/>
              <a:t>tumour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90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dirty="0"/>
              <a:t>A </a:t>
            </a:r>
            <a:r>
              <a:rPr lang="en-US" sz="2400" b="1" dirty="0" smtClean="0"/>
              <a:t>30-year-old </a:t>
            </a:r>
            <a:r>
              <a:rPr lang="en-US" sz="2400" b="1" dirty="0"/>
              <a:t>man presents with dysuria, cloudy urine and a tender swollen right </a:t>
            </a:r>
            <a:r>
              <a:rPr lang="en-US" sz="2400" b="1" dirty="0" smtClean="0"/>
              <a:t>scrotum. There is history of unprotected sexual intercourse. </a:t>
            </a:r>
            <a:r>
              <a:rPr lang="en-US" sz="2400" b="1" dirty="0"/>
              <a:t>What is the most likely diagnosis</a:t>
            </a:r>
            <a:r>
              <a:rPr lang="en-US" sz="2400" b="1" dirty="0" smtClean="0"/>
              <a:t>? 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 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sz="2400" dirty="0" smtClean="0"/>
              <a:t>A </a:t>
            </a:r>
            <a:r>
              <a:rPr lang="en-US" sz="2400" dirty="0" err="1" smtClean="0"/>
              <a:t>Epididymo-orchitis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 B </a:t>
            </a:r>
            <a:r>
              <a:rPr lang="en-US" sz="2400" dirty="0" err="1" smtClean="0"/>
              <a:t>Angio</a:t>
            </a:r>
            <a:r>
              <a:rPr lang="en-US" sz="2400" dirty="0" smtClean="0"/>
              <a:t>-edema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 C </a:t>
            </a:r>
            <a:r>
              <a:rPr lang="en-US" sz="2400" dirty="0"/>
              <a:t>Torsion of </a:t>
            </a:r>
            <a:r>
              <a:rPr lang="en-US" sz="2400" dirty="0" err="1"/>
              <a:t>epididymal</a:t>
            </a:r>
            <a:r>
              <a:rPr lang="en-US" sz="2400" dirty="0"/>
              <a:t> appendage</a:t>
            </a:r>
          </a:p>
          <a:p>
            <a:pPr marL="0" indent="0">
              <a:buNone/>
            </a:pPr>
            <a:r>
              <a:rPr lang="en-US" sz="2400" dirty="0" smtClean="0"/>
              <a:t>    D </a:t>
            </a:r>
            <a:r>
              <a:rPr lang="en-US" sz="2400" dirty="0"/>
              <a:t>Testicular torsion</a:t>
            </a:r>
          </a:p>
          <a:p>
            <a:pPr marL="0" indent="0">
              <a:buNone/>
            </a:pPr>
            <a:r>
              <a:rPr lang="en-US" sz="2400" dirty="0" smtClean="0"/>
              <a:t>    E </a:t>
            </a:r>
            <a:r>
              <a:rPr lang="en-US" sz="2400" dirty="0"/>
              <a:t>Testicular </a:t>
            </a:r>
            <a:r>
              <a:rPr lang="en-US" sz="2400" dirty="0" err="1"/>
              <a:t>tumour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0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70574"/>
          </a:xfrm>
        </p:spPr>
        <p:txBody>
          <a:bodyPr/>
          <a:lstStyle/>
          <a:p>
            <a:r>
              <a:rPr lang="en-US" dirty="0" smtClean="0"/>
              <a:t>        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Acute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Epididymo-orchitis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: TRT 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1.Admission</a:t>
            </a:r>
            <a:endParaRPr lang="en-US" dirty="0"/>
          </a:p>
          <a:p>
            <a:pPr marL="36900" indent="0">
              <a:buNone/>
            </a:pPr>
            <a:r>
              <a:rPr lang="en-US" dirty="0"/>
              <a:t>     2. Elevation</a:t>
            </a:r>
          </a:p>
          <a:p>
            <a:pPr marL="36900" indent="0">
              <a:buNone/>
            </a:pPr>
            <a:r>
              <a:rPr lang="en-US" dirty="0"/>
              <a:t>     3.Antibiotic ( Urethral swab for Gram stain, C&amp; S )</a:t>
            </a:r>
          </a:p>
          <a:p>
            <a:pPr marL="36900" indent="0">
              <a:buNone/>
            </a:pPr>
            <a:r>
              <a:rPr lang="en-US" dirty="0"/>
              <a:t>     4.Antipyretic &amp; analgesic</a:t>
            </a:r>
          </a:p>
          <a:p>
            <a:pPr marL="36900" indent="0">
              <a:buNone/>
            </a:pPr>
            <a:r>
              <a:rPr lang="en-US" dirty="0"/>
              <a:t>     5.Development of complications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46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TRT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Varicocele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62808"/>
            <a:ext cx="8946541" cy="4885591"/>
          </a:xfrm>
        </p:spPr>
        <p:txBody>
          <a:bodyPr/>
          <a:lstStyle/>
          <a:p>
            <a:pPr marL="36900" indent="0">
              <a:buNone/>
            </a:pPr>
            <a:r>
              <a:rPr lang="en-US" sz="2800" b="1" dirty="0" err="1"/>
              <a:t>Varicocelectomy</a:t>
            </a:r>
            <a:r>
              <a:rPr lang="en-US" sz="2800" b="1" dirty="0"/>
              <a:t> : </a:t>
            </a:r>
            <a:endParaRPr lang="en-US" sz="2800" b="1" dirty="0" smtClean="0"/>
          </a:p>
          <a:p>
            <a:pPr marL="36900" indent="0">
              <a:buNone/>
            </a:pPr>
            <a:r>
              <a:rPr lang="en-US" dirty="0" smtClean="0"/>
              <a:t>open </a:t>
            </a:r>
            <a:r>
              <a:rPr lang="en-US" dirty="0"/>
              <a:t>surgery, laparoscopic, embolization in    recurrent cases</a:t>
            </a:r>
          </a:p>
          <a:p>
            <a:pPr marL="3690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36900" indent="0">
              <a:buNone/>
            </a:pPr>
            <a:r>
              <a:rPr lang="en-US" dirty="0" smtClean="0"/>
              <a:t>Indications</a:t>
            </a:r>
            <a:r>
              <a:rPr lang="en-US" dirty="0"/>
              <a:t>:</a:t>
            </a:r>
          </a:p>
          <a:p>
            <a:pPr marL="36900" indent="0">
              <a:buNone/>
            </a:pPr>
            <a:r>
              <a:rPr lang="en-US" dirty="0"/>
              <a:t>  1. Pain</a:t>
            </a:r>
          </a:p>
          <a:p>
            <a:pPr marL="36900" indent="0">
              <a:buNone/>
            </a:pPr>
            <a:r>
              <a:rPr lang="en-US" dirty="0"/>
              <a:t>  2.Testicular atrophy</a:t>
            </a:r>
          </a:p>
          <a:p>
            <a:pPr marL="36900" indent="0">
              <a:buNone/>
            </a:pPr>
            <a:r>
              <a:rPr lang="en-US" dirty="0"/>
              <a:t>  3. Infertility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42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TRT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of Hydrocele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en-US" sz="3200" b="1" dirty="0" err="1" smtClean="0"/>
              <a:t>Hydrocelectomy</a:t>
            </a:r>
            <a:r>
              <a:rPr lang="en-US" dirty="0" smtClean="0"/>
              <a:t> </a:t>
            </a:r>
            <a:r>
              <a:rPr lang="en-US" dirty="0"/>
              <a:t>: </a:t>
            </a:r>
            <a:endParaRPr lang="en-US" dirty="0" smtClean="0"/>
          </a:p>
          <a:p>
            <a:pPr marL="36900" indent="0">
              <a:buNone/>
            </a:pPr>
            <a:r>
              <a:rPr lang="en-US" dirty="0" err="1" smtClean="0"/>
              <a:t>Jaboulay’s</a:t>
            </a:r>
            <a:r>
              <a:rPr lang="en-US" dirty="0" smtClean="0"/>
              <a:t> </a:t>
            </a:r>
            <a:r>
              <a:rPr lang="en-US" dirty="0"/>
              <a:t>+ Lord’s Procedures</a:t>
            </a:r>
          </a:p>
          <a:p>
            <a:pPr marL="36900" indent="0">
              <a:buNone/>
            </a:pPr>
            <a:endParaRPr lang="en-US" dirty="0" smtClean="0"/>
          </a:p>
          <a:p>
            <a:pPr marL="36900" indent="0">
              <a:buNone/>
            </a:pPr>
            <a:endParaRPr lang="en-US" dirty="0" smtClean="0"/>
          </a:p>
          <a:p>
            <a:pPr marL="36900" indent="0">
              <a:buNone/>
            </a:pPr>
            <a:r>
              <a:rPr lang="en-US" b="1" dirty="0" smtClean="0">
                <a:solidFill>
                  <a:srgbClr val="92D050"/>
                </a:solidFill>
              </a:rPr>
              <a:t>Indications</a:t>
            </a:r>
            <a:endParaRPr lang="en-US" b="1" dirty="0">
              <a:solidFill>
                <a:srgbClr val="92D050"/>
              </a:solidFill>
            </a:endParaRPr>
          </a:p>
          <a:p>
            <a:pPr marL="36900" indent="0">
              <a:buNone/>
            </a:pPr>
            <a:r>
              <a:rPr lang="en-US" dirty="0"/>
              <a:t>1.Pain ( large &amp; compressing the testis )</a:t>
            </a:r>
          </a:p>
          <a:p>
            <a:pPr marL="36900" indent="0">
              <a:buNone/>
            </a:pPr>
            <a:r>
              <a:rPr lang="en-US" dirty="0"/>
              <a:t>2.Cosmetic</a:t>
            </a:r>
          </a:p>
          <a:p>
            <a:pPr marL="36900" indent="0">
              <a:buNone/>
            </a:pPr>
            <a:r>
              <a:rPr lang="en-US" dirty="0"/>
              <a:t>3.As a result of underlying cause like tumor</a:t>
            </a:r>
          </a:p>
          <a:p>
            <a:pPr marL="36900" indent="0">
              <a:buNone/>
            </a:pPr>
            <a:r>
              <a:rPr lang="en-US" dirty="0"/>
              <a:t>4.Complications like infection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570" y="2022230"/>
            <a:ext cx="5468814" cy="393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28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</a:t>
            </a:r>
            <a:r>
              <a:rPr lang="en-US" sz="5400" b="1" dirty="0" smtClean="0">
                <a:solidFill>
                  <a:srgbClr val="C00000"/>
                </a:solidFill>
              </a:rPr>
              <a:t>Testicular </a:t>
            </a:r>
            <a:r>
              <a:rPr lang="en-US" sz="5400" b="1" dirty="0">
                <a:solidFill>
                  <a:srgbClr val="C00000"/>
                </a:solidFill>
              </a:rPr>
              <a:t>Torsion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80392"/>
            <a:ext cx="8946541" cy="4868007"/>
          </a:xfrm>
        </p:spPr>
        <p:txBody>
          <a:bodyPr/>
          <a:lstStyle/>
          <a:p>
            <a:pPr marL="36900" indent="0">
              <a:buNone/>
            </a:pPr>
            <a:r>
              <a:rPr lang="en-US" sz="2800" b="1" dirty="0">
                <a:solidFill>
                  <a:srgbClr val="92D050"/>
                </a:solidFill>
              </a:rPr>
              <a:t>Is an emergency</a:t>
            </a:r>
          </a:p>
          <a:p>
            <a:pPr marL="36900" indent="0">
              <a:buNone/>
            </a:pPr>
            <a:r>
              <a:rPr lang="en-US" dirty="0"/>
              <a:t>1.Admission</a:t>
            </a:r>
          </a:p>
          <a:p>
            <a:pPr marL="36900" indent="0">
              <a:buNone/>
            </a:pPr>
            <a:r>
              <a:rPr lang="en-US" dirty="0"/>
              <a:t>2.Time factor is very important</a:t>
            </a:r>
          </a:p>
          <a:p>
            <a:pPr marL="36900" indent="0">
              <a:buNone/>
            </a:pPr>
            <a:r>
              <a:rPr lang="en-US" dirty="0"/>
              <a:t>3.Exploration: </a:t>
            </a:r>
            <a:r>
              <a:rPr lang="en-US" dirty="0" err="1"/>
              <a:t>Orchidopexy</a:t>
            </a:r>
            <a:r>
              <a:rPr lang="en-US" dirty="0"/>
              <a:t> + </a:t>
            </a:r>
            <a:r>
              <a:rPr lang="en-US" dirty="0" err="1"/>
              <a:t>Orchidopexy</a:t>
            </a:r>
            <a:r>
              <a:rPr lang="en-US" dirty="0"/>
              <a:t> of contralateral side</a:t>
            </a:r>
          </a:p>
          <a:p>
            <a:pPr marL="36900" indent="0">
              <a:buNone/>
            </a:pPr>
            <a:r>
              <a:rPr lang="en-US" dirty="0"/>
              <a:t>4.Orchidectomy for </a:t>
            </a:r>
            <a:r>
              <a:rPr lang="en-US" b="1" dirty="0">
                <a:solidFill>
                  <a:schemeClr val="accent1"/>
                </a:solidFill>
              </a:rPr>
              <a:t>non – viable testis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32" y="3666392"/>
            <a:ext cx="4413738" cy="303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06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2844"/>
          </a:xfrm>
        </p:spPr>
        <p:txBody>
          <a:bodyPr/>
          <a:lstStyle/>
          <a:p>
            <a:r>
              <a:rPr lang="en-US" dirty="0" smtClean="0"/>
              <a:t>            </a:t>
            </a:r>
            <a:r>
              <a:rPr lang="en-US" b="1" dirty="0" smtClean="0"/>
              <a:t>Fournier’s </a:t>
            </a:r>
            <a:r>
              <a:rPr lang="en-US" b="1" dirty="0"/>
              <a:t>Gangrene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70538"/>
            <a:ext cx="8946541" cy="4577861"/>
          </a:xfrm>
        </p:spPr>
        <p:txBody>
          <a:bodyPr>
            <a:normAutofit fontScale="92500" lnSpcReduction="10000"/>
          </a:bodyPr>
          <a:lstStyle/>
          <a:p>
            <a:pPr marL="36900" indent="0">
              <a:buNone/>
            </a:pPr>
            <a:r>
              <a:rPr lang="en-US" sz="2800" b="1" dirty="0">
                <a:solidFill>
                  <a:srgbClr val="FFC000"/>
                </a:solidFill>
              </a:rPr>
              <a:t>vascular disaster of infective origin that is characterized by:</a:t>
            </a:r>
          </a:p>
          <a:p>
            <a:pPr marL="36900" indent="0">
              <a:buNone/>
            </a:pPr>
            <a:r>
              <a:rPr lang="en-US" dirty="0"/>
              <a:t>    1.Sudden scrotal inflammation.</a:t>
            </a:r>
          </a:p>
          <a:p>
            <a:pPr marL="36900" indent="0">
              <a:buNone/>
            </a:pPr>
            <a:r>
              <a:rPr lang="en-US" dirty="0"/>
              <a:t>    2.Rapid onset of gangrene leading to exposure of the scrotal contents.</a:t>
            </a:r>
          </a:p>
          <a:p>
            <a:pPr marL="36900" indent="0">
              <a:buNone/>
            </a:pPr>
            <a:r>
              <a:rPr lang="en-US" dirty="0"/>
              <a:t>    3.The absence of any obvious cause in over half the cases.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rgbClr val="FFC000"/>
                </a:solidFill>
              </a:rPr>
              <a:t>Predisposing Factors</a:t>
            </a:r>
            <a:endParaRPr lang="en-US" sz="2400" b="1" dirty="0">
              <a:solidFill>
                <a:srgbClr val="FFC000"/>
              </a:solidFill>
            </a:endParaRPr>
          </a:p>
          <a:p>
            <a:pPr marL="36900" indent="0">
              <a:buNone/>
            </a:pPr>
            <a:r>
              <a:rPr lang="en-US" dirty="0"/>
              <a:t>     Diabetes mellitus, it can follow minor injuries or procedures in the perineal area such as bruise,       scratch, urethral dilatation, injection of hemorrhoids, or opening of a </a:t>
            </a:r>
            <a:r>
              <a:rPr lang="en-US" dirty="0" err="1"/>
              <a:t>periurethral</a:t>
            </a:r>
            <a:r>
              <a:rPr lang="en-US" dirty="0"/>
              <a:t> abscess.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rgbClr val="FFC000"/>
                </a:solidFill>
              </a:rPr>
              <a:t>Causative Organisms</a:t>
            </a:r>
            <a:endParaRPr lang="en-US" sz="2400" dirty="0">
              <a:solidFill>
                <a:srgbClr val="FFC000"/>
              </a:solidFill>
            </a:endParaRPr>
          </a:p>
          <a:p>
            <a:pPr marL="36900" indent="0">
              <a:buNone/>
            </a:pPr>
            <a:r>
              <a:rPr lang="en-US" sz="1900" b="1" dirty="0"/>
              <a:t>     Hemolytic streptococci </a:t>
            </a:r>
            <a:r>
              <a:rPr lang="en-US" dirty="0"/>
              <a:t>are associated with other </a:t>
            </a:r>
            <a:r>
              <a:rPr lang="en-US" dirty="0" smtClean="0"/>
              <a:t>organisms                       ( </a:t>
            </a:r>
            <a:r>
              <a:rPr lang="en-US" dirty="0"/>
              <a:t>staphylococcus, E.coli, Clostridium </a:t>
            </a:r>
            <a:r>
              <a:rPr lang="en-US" dirty="0" err="1"/>
              <a:t>welchi</a:t>
            </a:r>
            <a:r>
              <a:rPr lang="en-US" dirty="0"/>
              <a:t>) in a fulminating inflammation of the subcutaneous tissue, which results in an  </a:t>
            </a:r>
            <a:r>
              <a:rPr lang="en-US" dirty="0" err="1"/>
              <a:t>obliterative</a:t>
            </a:r>
            <a:r>
              <a:rPr lang="en-US" dirty="0"/>
              <a:t> arteritis.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59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4930471" cy="14005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180" y="452718"/>
            <a:ext cx="4674290" cy="57956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SCROTAL DISEASES</a:t>
            </a:r>
          </a:p>
          <a:p>
            <a:pPr marL="0" indent="0">
              <a:buNone/>
            </a:pPr>
            <a:endParaRPr lang="en-US" sz="6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4" y="530352"/>
            <a:ext cx="5116068" cy="571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5259"/>
          </a:xfrm>
        </p:spPr>
        <p:txBody>
          <a:bodyPr/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Idiopathic Scrotal Gangrene = Fournier’s Gangrene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46" y="1521069"/>
            <a:ext cx="6198577" cy="48709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38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52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65032"/>
            <a:ext cx="8946541" cy="4683368"/>
          </a:xfrm>
        </p:spPr>
        <p:txBody>
          <a:bodyPr>
            <a:normAutofit lnSpcReduction="10000"/>
          </a:bodyPr>
          <a:lstStyle/>
          <a:p>
            <a:r>
              <a:rPr lang="en-US" sz="2800" b="1" u="sng" dirty="0">
                <a:solidFill>
                  <a:srgbClr val="FFC000"/>
                </a:solidFill>
              </a:rPr>
              <a:t>Clinical Features:</a:t>
            </a:r>
            <a:endParaRPr lang="en-US" sz="2800" dirty="0">
              <a:solidFill>
                <a:srgbClr val="FFC000"/>
              </a:solidFill>
            </a:endParaRPr>
          </a:p>
          <a:p>
            <a:pPr marL="36900" indent="0">
              <a:buNone/>
            </a:pPr>
            <a:r>
              <a:rPr lang="en-US" b="1" dirty="0"/>
              <a:t>     </a:t>
            </a:r>
            <a:r>
              <a:rPr lang="en-US" dirty="0"/>
              <a:t>1.Sudden pain in the scrotum.</a:t>
            </a:r>
          </a:p>
          <a:p>
            <a:pPr marL="36900" indent="0">
              <a:buNone/>
            </a:pPr>
            <a:r>
              <a:rPr lang="en-US" dirty="0"/>
              <a:t>     2.Prostration.</a:t>
            </a:r>
          </a:p>
          <a:p>
            <a:pPr marL="36900" indent="0">
              <a:buNone/>
            </a:pPr>
            <a:r>
              <a:rPr lang="en-US" dirty="0"/>
              <a:t>     3.Pallor and pyrexia.</a:t>
            </a:r>
          </a:p>
          <a:p>
            <a:pPr marL="36900" indent="0">
              <a:buNone/>
            </a:pPr>
            <a:r>
              <a:rPr lang="en-US" dirty="0"/>
              <a:t>     4.Cellulitis spreads until the entire scrotal covering sloughs, leaving the testes exposed but healthy.</a:t>
            </a:r>
          </a:p>
          <a:p>
            <a:pPr marL="36900" indent="0">
              <a:buNone/>
            </a:pPr>
            <a:r>
              <a:rPr lang="en-US" dirty="0"/>
              <a:t>     5.Crepitus which may spreads along the fascial planes.</a:t>
            </a:r>
          </a:p>
          <a:p>
            <a:r>
              <a:rPr lang="en-US" sz="2600" b="1" u="sng" dirty="0">
                <a:solidFill>
                  <a:srgbClr val="FFC000"/>
                </a:solidFill>
              </a:rPr>
              <a:t>Treatment</a:t>
            </a:r>
            <a:endParaRPr lang="en-US" sz="2600" dirty="0">
              <a:solidFill>
                <a:srgbClr val="FFC000"/>
              </a:solidFill>
            </a:endParaRPr>
          </a:p>
          <a:p>
            <a:pPr marL="36900" indent="0">
              <a:buNone/>
            </a:pPr>
            <a:r>
              <a:rPr lang="en-US" dirty="0"/>
              <a:t>     1.Swab for culture and sensitivity.</a:t>
            </a:r>
          </a:p>
          <a:p>
            <a:pPr marL="36900" indent="0">
              <a:buNone/>
            </a:pPr>
            <a:r>
              <a:rPr lang="en-US" dirty="0"/>
              <a:t>     2.Antibiotics like gentamicin and cephalosporin until the bacteriological report is available.</a:t>
            </a:r>
          </a:p>
          <a:p>
            <a:pPr marL="36900" indent="0">
              <a:buNone/>
            </a:pPr>
            <a:r>
              <a:rPr lang="en-US" dirty="0"/>
              <a:t>     3.Wide local excision of the necrotic scrotal skin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647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2505"/>
          </a:xfrm>
        </p:spPr>
        <p:txBody>
          <a:bodyPr/>
          <a:lstStyle/>
          <a:p>
            <a:r>
              <a:rPr lang="en-US" dirty="0" smtClean="0"/>
              <a:t>        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TRT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of Testicular Tumors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30924"/>
            <a:ext cx="8946541" cy="5017476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According to  Staging and Histological Diagnosis( after radical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orchidectomy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6900" indent="0">
              <a:buNone/>
            </a:pPr>
            <a:r>
              <a:rPr lang="en-US" sz="2800" b="1" dirty="0"/>
              <a:t>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Seminoma: </a:t>
            </a:r>
          </a:p>
          <a:p>
            <a:pPr marL="36900" indent="0">
              <a:buNone/>
            </a:pPr>
            <a:r>
              <a:rPr lang="en-US" sz="2800" dirty="0"/>
              <a:t>Stage I: </a:t>
            </a:r>
            <a:r>
              <a:rPr lang="en-US" dirty="0"/>
              <a:t>Surveillance after orchiectomy. Adjuvant radiotherapy and carboplatin-based chemotherapy are less preferred alternatives. </a:t>
            </a:r>
          </a:p>
          <a:p>
            <a:pPr marL="36900" indent="0">
              <a:buNone/>
            </a:pPr>
            <a:r>
              <a:rPr lang="en-US" sz="2400" dirty="0"/>
              <a:t>Stage IIA or IIB: </a:t>
            </a:r>
            <a:r>
              <a:rPr lang="en-US" dirty="0"/>
              <a:t>seminoma with a lymph node ≤3cm, radiation therapy or multi-agent cisplatin-based chemotherapy based on shared decision-making. </a:t>
            </a:r>
          </a:p>
          <a:p>
            <a:pPr marL="36900" indent="0">
              <a:buNone/>
            </a:pPr>
            <a:r>
              <a:rPr lang="en-US" dirty="0"/>
              <a:t>For patients with IIB seminoma with a lymph node &gt;3 cm, chemotherapy is recommended.</a:t>
            </a:r>
          </a:p>
          <a:p>
            <a:pPr marL="36900" indent="0">
              <a:buNone/>
            </a:pPr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</a:p>
          <a:p>
            <a:pPr marL="36900" indent="0">
              <a:buNone/>
            </a:pPr>
            <a:r>
              <a:rPr lang="en-US" sz="2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Non Seminoma Management – RPLND/Chemotherapy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1730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99074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                 </a:t>
            </a:r>
            <a:r>
              <a:rPr lang="en-US" b="1" dirty="0" err="1" smtClean="0">
                <a:solidFill>
                  <a:srgbClr val="FFC000"/>
                </a:solidFill>
              </a:rPr>
              <a:t>Teratomas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97977"/>
            <a:ext cx="8946541" cy="4976445"/>
          </a:xfrm>
        </p:spPr>
        <p:txBody>
          <a:bodyPr/>
          <a:lstStyle/>
          <a:p>
            <a:pPr marL="36900" indent="0">
              <a:buNone/>
            </a:pPr>
            <a:r>
              <a:rPr lang="en-US" dirty="0" smtClean="0"/>
              <a:t>      </a:t>
            </a:r>
            <a:r>
              <a:rPr lang="en-US" sz="2800" b="1" dirty="0" smtClean="0"/>
              <a:t>Are </a:t>
            </a:r>
            <a:r>
              <a:rPr lang="en-US" sz="2800" b="1" dirty="0"/>
              <a:t>less sensitive to </a:t>
            </a:r>
            <a:r>
              <a:rPr lang="en-US" sz="2800" b="1" dirty="0" smtClean="0"/>
              <a:t>radiation</a:t>
            </a:r>
            <a:endParaRPr lang="en-US" sz="2800" b="1" dirty="0"/>
          </a:p>
          <a:p>
            <a:pPr marL="36900" indent="0">
              <a:buNone/>
            </a:pPr>
            <a:r>
              <a:rPr lang="en-US" dirty="0"/>
              <a:t>     </a:t>
            </a:r>
            <a:endParaRPr lang="en-US" dirty="0" smtClean="0"/>
          </a:p>
          <a:p>
            <a:pPr marL="3690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sz="2400" dirty="0" smtClean="0"/>
              <a:t>A</a:t>
            </a:r>
            <a:r>
              <a:rPr lang="en-US" sz="2400" dirty="0"/>
              <a:t>. Stage I can be managed by monitoring the levels of serum markers and by repeated CT. </a:t>
            </a:r>
          </a:p>
          <a:p>
            <a:pPr marL="36900" indent="0">
              <a:buNone/>
            </a:pPr>
            <a:endParaRPr lang="en-US" sz="2400" dirty="0"/>
          </a:p>
          <a:p>
            <a:pPr marL="36900" indent="0">
              <a:buNone/>
            </a:pPr>
            <a:r>
              <a:rPr lang="en-US" sz="2400" dirty="0"/>
              <a:t>     B. Stage II-IV are managed by chemotherapy. Cisplatin, methotrexate, </a:t>
            </a:r>
            <a:r>
              <a:rPr lang="en-US" sz="2400" dirty="0" err="1"/>
              <a:t>bleomycin</a:t>
            </a:r>
            <a:r>
              <a:rPr lang="en-US" sz="2400" dirty="0"/>
              <a:t> and vincristine have been used in combination with great success.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997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6000" b="1" dirty="0" smtClean="0">
                <a:solidFill>
                  <a:srgbClr val="FFC000"/>
                </a:solidFill>
              </a:rPr>
              <a:t>     THANK </a:t>
            </a:r>
            <a:r>
              <a:rPr lang="en-US" sz="6000" b="1" dirty="0">
                <a:solidFill>
                  <a:srgbClr val="FFC000"/>
                </a:solidFill>
              </a:rPr>
              <a:t>YOU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596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7184" y="2569464"/>
            <a:ext cx="3904488" cy="224028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Anatomical Consideration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517904"/>
            <a:ext cx="6263640" cy="46299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1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209018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158240"/>
            <a:ext cx="9621020" cy="5498592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Q1: How would you manage a patient with  scrotal swelling?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9600" b="1" dirty="0" smtClean="0">
                <a:solidFill>
                  <a:srgbClr val="FFC000"/>
                </a:solidFill>
              </a:rPr>
              <a:t>▼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History -  Physical Examination - Investigations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5092"/>
          </a:xfrm>
        </p:spPr>
        <p:txBody>
          <a:bodyPr/>
          <a:lstStyle/>
          <a:p>
            <a:r>
              <a:rPr lang="en-US" dirty="0" smtClean="0"/>
              <a:t>Testicular Torsion- Bell Clapper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1026" name="Picture 2" descr="Bell Maintenance - The Verdin Compan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385" y="1397977"/>
            <a:ext cx="4686300" cy="500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874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19456"/>
            <a:ext cx="8596668" cy="979786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Painful Scrotal swelling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4593"/>
            <a:ext cx="5384507" cy="590340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507" y="4442903"/>
            <a:ext cx="3045572" cy="19322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507" y="1504738"/>
            <a:ext cx="3037386" cy="263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1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7943"/>
          </a:xfrm>
        </p:spPr>
        <p:txBody>
          <a:bodyPr/>
          <a:lstStyle/>
          <a:p>
            <a:r>
              <a:rPr lang="en-US" dirty="0" smtClean="0"/>
              <a:t>Intra &amp; Extra- Vaginal Testicular Torsion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pic>
        <p:nvPicPr>
          <p:cNvPr id="1026" name="Picture 2" descr="Testicular Appendage Tors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23" y="1758461"/>
            <a:ext cx="8220900" cy="444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551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pic>
        <p:nvPicPr>
          <p:cNvPr id="2050" name="Picture 2" descr="Testicular Tors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77" y="1930750"/>
            <a:ext cx="7727182" cy="411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0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295</TotalTime>
  <Words>802</Words>
  <Application>Microsoft Office PowerPoint</Application>
  <PresentationFormat>Widescreen</PresentationFormat>
  <Paragraphs>158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Trebuchet MS</vt:lpstr>
      <vt:lpstr>Wingdings 3</vt:lpstr>
      <vt:lpstr>Facet</vt:lpstr>
      <vt:lpstr>PowerPoint Presentation</vt:lpstr>
      <vt:lpstr>Basrah College of Medicine  Basrah Teaching Hospital</vt:lpstr>
      <vt:lpstr>PowerPoint Presentation</vt:lpstr>
      <vt:lpstr>Anatomical Consideration</vt:lpstr>
      <vt:lpstr>PowerPoint Presentation</vt:lpstr>
      <vt:lpstr>Testicular Torsion- Bell Clapper</vt:lpstr>
      <vt:lpstr>Painful Scrotal swelling</vt:lpstr>
      <vt:lpstr>Intra &amp; Extra- Vaginal Testicular Torsion</vt:lpstr>
      <vt:lpstr>PowerPoint Presentation</vt:lpstr>
      <vt:lpstr>PowerPoint Presentation</vt:lpstr>
      <vt:lpstr>Torsion of Testicular Appendages</vt:lpstr>
      <vt:lpstr>Epididymo-orchitis</vt:lpstr>
      <vt:lpstr>Painless scrotal swelling</vt:lpstr>
      <vt:lpstr>PowerPoint Presentation</vt:lpstr>
      <vt:lpstr>PowerPoint Presentation</vt:lpstr>
      <vt:lpstr>Differences between   Epididymo-orchitis &amp; Torsion </vt:lpstr>
      <vt:lpstr>Other uncommon causes</vt:lpstr>
      <vt:lpstr>  </vt:lpstr>
      <vt:lpstr>Examination</vt:lpstr>
      <vt:lpstr>   Investigations &amp; Imaging: Depend on the disease</vt:lpstr>
      <vt:lpstr>Scrotal Tumors                                Varicocele                                                         Torsion                                                          Hydrocele</vt:lpstr>
      <vt:lpstr>Nutcracker Syndrome</vt:lpstr>
      <vt:lpstr>PowerPoint Presentation</vt:lpstr>
      <vt:lpstr>PowerPoint Presentation</vt:lpstr>
      <vt:lpstr>         Acute Epididymo-orchitis: TRT </vt:lpstr>
      <vt:lpstr>           TRT of Varicocele</vt:lpstr>
      <vt:lpstr>             TRT of Hydrocele</vt:lpstr>
      <vt:lpstr>             Testicular Torsion</vt:lpstr>
      <vt:lpstr>            Fournier’s Gangrene</vt:lpstr>
      <vt:lpstr>Idiopathic Scrotal Gangrene = Fournier’s Gangrene</vt:lpstr>
      <vt:lpstr>PowerPoint Presentation</vt:lpstr>
      <vt:lpstr>          TRT of Testicular Tumors</vt:lpstr>
      <vt:lpstr>                 Teratomas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hp</dc:creator>
  <cp:lastModifiedBy>Windows User</cp:lastModifiedBy>
  <cp:revision>47</cp:revision>
  <dcterms:created xsi:type="dcterms:W3CDTF">2020-03-30T07:18:03Z</dcterms:created>
  <dcterms:modified xsi:type="dcterms:W3CDTF">2025-01-22T05:57:57Z</dcterms:modified>
</cp:coreProperties>
</file>